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18"/>
  </p:notesMasterIdLst>
  <p:sldIdLst>
    <p:sldId id="258" r:id="rId2"/>
    <p:sldId id="285" r:id="rId3"/>
    <p:sldId id="289" r:id="rId4"/>
    <p:sldId id="287" r:id="rId5"/>
    <p:sldId id="261" r:id="rId6"/>
    <p:sldId id="292" r:id="rId7"/>
    <p:sldId id="308" r:id="rId8"/>
    <p:sldId id="309" r:id="rId9"/>
    <p:sldId id="310" r:id="rId10"/>
    <p:sldId id="297" r:id="rId11"/>
    <p:sldId id="313" r:id="rId12"/>
    <p:sldId id="318" r:id="rId13"/>
    <p:sldId id="315" r:id="rId14"/>
    <p:sldId id="317" r:id="rId15"/>
    <p:sldId id="311" r:id="rId16"/>
    <p:sldId id="305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74C41D-0DDB-41A0-B537-7AE08BB320D8}">
  <a:tblStyle styleId="{8374C41D-0DDB-41A0-B537-7AE08BB320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/>
    <p:restoredTop sz="90670" autoAdjust="0"/>
  </p:normalViewPr>
  <p:slideViewPr>
    <p:cSldViewPr snapToGrid="0" snapToObjects="1">
      <p:cViewPr varScale="1">
        <p:scale>
          <a:sx n="147" d="100"/>
          <a:sy n="147" d="100"/>
        </p:scale>
        <p:origin x="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9128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6495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2000"/>
              </a:lnSpc>
              <a:spcBef>
                <a:spcPts val="200"/>
              </a:spcBef>
              <a:buNone/>
            </a:pPr>
            <a:r>
              <a:rPr kumimoji="1" lang="zh-TW" altLang="en-US" sz="1200" dirty="0">
                <a:latin typeface="Microsoft JhengHei" charset="-120"/>
                <a:ea typeface="Microsoft JhengHei" charset="-120"/>
                <a:cs typeface="Microsoft JhengHei" charset="-120"/>
              </a:rPr>
              <a:t> 透過音檔比對，避免抄襲或是過多內容相似的音檔出現於平台上</a:t>
            </a:r>
            <a:endParaRPr kumimoji="1" lang="en-US" altLang="zh-TW" sz="12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將上傳的音檔利用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google </a:t>
            </a:r>
            <a:r>
              <a:rPr kumimoji="1" lang="en-US" altLang="zh-TW" sz="1100" dirty="0" err="1">
                <a:latin typeface="Microsoft JhengHei" charset="-120"/>
                <a:ea typeface="Microsoft JhengHei" charset="-120"/>
                <a:cs typeface="Microsoft JhengHei" charset="-120"/>
              </a:rPr>
              <a:t>api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將音檔轉成文字</a:t>
            </a:r>
          </a:p>
          <a:p>
            <a:pPr marL="285750" indent="-285750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用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python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的 </a:t>
            </a:r>
            <a:r>
              <a:rPr kumimoji="1" lang="en-US" altLang="zh-TW" sz="1100" dirty="0" err="1">
                <a:latin typeface="Microsoft JhengHei" charset="-120"/>
                <a:ea typeface="Microsoft JhengHei" charset="-120"/>
                <a:cs typeface="Microsoft JhengHei" charset="-120"/>
              </a:rPr>
              <a:t>jieba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與</a:t>
            </a:r>
            <a:r>
              <a:rPr kumimoji="1" lang="en-US" altLang="zh-TW" sz="1100" dirty="0" err="1">
                <a:latin typeface="Microsoft JhengHei" charset="-120"/>
                <a:ea typeface="Microsoft JhengHei" charset="-120"/>
                <a:cs typeface="Microsoft JhengHei" charset="-120"/>
              </a:rPr>
              <a:t>nltk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套件進行斷詞處理、過濾 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stop words</a:t>
            </a:r>
          </a:p>
          <a:p>
            <a:pPr marL="285750" indent="-285750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再與該景點中的其他音檔進行文字比對，計算 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cosine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similarity</a:t>
            </a:r>
          </a:p>
          <a:p>
            <a:pPr marL="285750" indent="-285750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設定</a:t>
            </a:r>
            <a:r>
              <a:rPr kumimoji="1" lang="en-US" altLang="zh-TW" sz="1100" dirty="0">
                <a:latin typeface="Microsoft JhengHei" charset="-120"/>
                <a:ea typeface="Microsoft JhengHei" charset="-120"/>
                <a:cs typeface="Microsoft JhengHei" charset="-120"/>
              </a:rPr>
              <a:t>threshold</a:t>
            </a:r>
            <a:r>
              <a:rPr kumimoji="1" lang="zh-TW" altLang="en-US" sz="1100" dirty="0">
                <a:latin typeface="Microsoft JhengHei" charset="-120"/>
                <a:ea typeface="Microsoft JhengHei" charset="-120"/>
                <a:cs typeface="Microsoft JhengHei" charset="-120"/>
              </a:rPr>
              <a:t>來判定是否抄襲</a:t>
            </a:r>
          </a:p>
          <a:p>
            <a:pPr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74874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kumimoji="1" lang="zh-TW" altLang="en-US" dirty="0"/>
              <a:t>加圖</a:t>
            </a:r>
            <a:endParaRPr kumimoji="1" lang="en-US" altLang="zh-TW" dirty="0"/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遊客：付費購買音檔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導遊：透過遊客點擊獲得收入，同時增加自己的曝光率與知名度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App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：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0400" lvl="1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從遊客付費中抽成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0400" lvl="1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累積大量使用人數後，遊客的瀏覽資料可有其他商業價值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43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kumimoji="1" lang="zh-TW" altLang="en-US" dirty="0"/>
              <a:t>加圖</a:t>
            </a:r>
            <a:endParaRPr kumimoji="1" lang="en-US" altLang="zh-TW" dirty="0"/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遊客：付費購買音檔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導遊：透過遊客點擊獲得收入，同時增加自己的曝光率與知名度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App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：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0400" lvl="1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從遊客付費中抽成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0400" lvl="1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累積大量使用人數後，遊客的瀏覽資料可有其他商業價值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>
              <a:buNone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10121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8923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1572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5204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dirty="0"/>
              <a:t>這頁強調每個人都是導遊！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9248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06250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682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48316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0550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9581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2068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5800"/>
              <a:buNone/>
              <a:defRPr/>
            </a:lvl1pPr>
            <a:lvl2pPr lvl="1">
              <a:spcBef>
                <a:spcPts val="0"/>
              </a:spcBef>
              <a:buSzPts val="5800"/>
              <a:buNone/>
              <a:defRPr/>
            </a:lvl2pPr>
            <a:lvl3pPr lvl="2">
              <a:spcBef>
                <a:spcPts val="0"/>
              </a:spcBef>
              <a:buSzPts val="5800"/>
              <a:buNone/>
              <a:defRPr/>
            </a:lvl3pPr>
            <a:lvl4pPr lvl="3">
              <a:spcBef>
                <a:spcPts val="0"/>
              </a:spcBef>
              <a:buSzPts val="5800"/>
              <a:buNone/>
              <a:defRPr/>
            </a:lvl4pPr>
            <a:lvl5pPr lvl="4">
              <a:spcBef>
                <a:spcPts val="0"/>
              </a:spcBef>
              <a:buSzPts val="5800"/>
              <a:buNone/>
              <a:defRPr/>
            </a:lvl5pPr>
            <a:lvl6pPr lvl="5">
              <a:spcBef>
                <a:spcPts val="0"/>
              </a:spcBef>
              <a:buSzPts val="5800"/>
              <a:buNone/>
              <a:defRPr/>
            </a:lvl6pPr>
            <a:lvl7pPr lvl="6">
              <a:spcBef>
                <a:spcPts val="0"/>
              </a:spcBef>
              <a:buSzPts val="5800"/>
              <a:buNone/>
              <a:defRPr/>
            </a:lvl7pPr>
            <a:lvl8pPr lvl="7">
              <a:spcBef>
                <a:spcPts val="0"/>
              </a:spcBef>
              <a:buSzPts val="5800"/>
              <a:buNone/>
              <a:defRPr/>
            </a:lvl8pPr>
            <a:lvl9pPr lvl="8">
              <a:spcBef>
                <a:spcPts val="0"/>
              </a:spcBef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B600"/>
              </a:buClr>
              <a:buSzPts val="1800"/>
              <a:buChar char="●"/>
              <a:defRPr/>
            </a:lvl1pPr>
            <a:lvl2pPr lvl="1">
              <a:spcBef>
                <a:spcPts val="0"/>
              </a:spcBef>
              <a:buClr>
                <a:srgbClr val="FFB600"/>
              </a:buClr>
              <a:buSzPts val="1800"/>
              <a:buChar char="○"/>
              <a:defRPr/>
            </a:lvl2pPr>
            <a:lvl3pPr lvl="2">
              <a:spcBef>
                <a:spcPts val="0"/>
              </a:spcBef>
              <a:buClr>
                <a:srgbClr val="FFB600"/>
              </a:buClr>
              <a:buSzPts val="18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B600"/>
                </a:solidFill>
              </a:rPr>
              <a:t>‹#›</a:t>
            </a:fld>
            <a:endParaRPr lang="en">
              <a:solidFill>
                <a:srgbClr val="FFB6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5800"/>
              <a:buNone/>
              <a:defRPr/>
            </a:lvl1pPr>
            <a:lvl2pPr lvl="1">
              <a:spcBef>
                <a:spcPts val="0"/>
              </a:spcBef>
              <a:buSzPts val="5800"/>
              <a:buNone/>
              <a:defRPr/>
            </a:lvl2pPr>
            <a:lvl3pPr lvl="2">
              <a:spcBef>
                <a:spcPts val="0"/>
              </a:spcBef>
              <a:buSzPts val="5800"/>
              <a:buNone/>
              <a:defRPr/>
            </a:lvl3pPr>
            <a:lvl4pPr lvl="3">
              <a:spcBef>
                <a:spcPts val="0"/>
              </a:spcBef>
              <a:buSzPts val="5800"/>
              <a:buNone/>
              <a:defRPr/>
            </a:lvl4pPr>
            <a:lvl5pPr lvl="4">
              <a:spcBef>
                <a:spcPts val="0"/>
              </a:spcBef>
              <a:buSzPts val="5800"/>
              <a:buNone/>
              <a:defRPr/>
            </a:lvl5pPr>
            <a:lvl6pPr lvl="5">
              <a:spcBef>
                <a:spcPts val="0"/>
              </a:spcBef>
              <a:buSzPts val="5800"/>
              <a:buNone/>
              <a:defRPr/>
            </a:lvl6pPr>
            <a:lvl7pPr lvl="6">
              <a:spcBef>
                <a:spcPts val="0"/>
              </a:spcBef>
              <a:buSzPts val="5800"/>
              <a:buNone/>
              <a:defRPr/>
            </a:lvl7pPr>
            <a:lvl8pPr lvl="7">
              <a:spcBef>
                <a:spcPts val="0"/>
              </a:spcBef>
              <a:buSzPts val="5800"/>
              <a:buNone/>
              <a:defRPr/>
            </a:lvl8pPr>
            <a:lvl9pPr lvl="8">
              <a:spcBef>
                <a:spcPts val="0"/>
              </a:spcBef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800"/>
              <a:buChar char="○"/>
              <a:defRPr/>
            </a:lvl2pPr>
            <a:lvl3pPr lvl="2">
              <a:spcBef>
                <a:spcPts val="0"/>
              </a:spcBef>
              <a:buSzPts val="18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800"/>
              <a:buChar char="○"/>
              <a:defRPr/>
            </a:lvl2pPr>
            <a:lvl3pPr lvl="2">
              <a:spcBef>
                <a:spcPts val="0"/>
              </a:spcBef>
              <a:buSzPts val="1800"/>
              <a:buChar char="■"/>
              <a:defRPr/>
            </a:lvl3pPr>
            <a:lvl4pPr lvl="3">
              <a:spcBef>
                <a:spcPts val="0"/>
              </a:spcBef>
              <a:buSzPts val="1800"/>
              <a:buChar char="●"/>
              <a:defRPr/>
            </a:lvl4pPr>
            <a:lvl5pPr lvl="4">
              <a:spcBef>
                <a:spcPts val="0"/>
              </a:spcBef>
              <a:buSzPts val="1800"/>
              <a:buChar char="○"/>
              <a:defRPr/>
            </a:lvl5pPr>
            <a:lvl6pPr lvl="5">
              <a:spcBef>
                <a:spcPts val="0"/>
              </a:spcBef>
              <a:buSzPts val="1800"/>
              <a:buChar char="■"/>
              <a:defRPr/>
            </a:lvl6pPr>
            <a:lvl7pPr lvl="6">
              <a:spcBef>
                <a:spcPts val="0"/>
              </a:spcBef>
              <a:buSzPts val="1800"/>
              <a:buChar char="●"/>
              <a:defRPr/>
            </a:lvl7pPr>
            <a:lvl8pPr lvl="7">
              <a:spcBef>
                <a:spcPts val="0"/>
              </a:spcBef>
              <a:buSzPts val="1800"/>
              <a:buChar char="○"/>
              <a:defRPr/>
            </a:lvl8pPr>
            <a:lvl9pPr lvl="8">
              <a:spcBef>
                <a:spcPts val="0"/>
              </a:spcBef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5800"/>
              <a:buNone/>
              <a:defRPr/>
            </a:lvl1pPr>
            <a:lvl2pPr lvl="1" rtl="0">
              <a:spcBef>
                <a:spcPts val="0"/>
              </a:spcBef>
              <a:buSzPts val="5800"/>
              <a:buNone/>
              <a:defRPr/>
            </a:lvl2pPr>
            <a:lvl3pPr lvl="2" rtl="0">
              <a:spcBef>
                <a:spcPts val="0"/>
              </a:spcBef>
              <a:buSzPts val="5800"/>
              <a:buNone/>
              <a:defRPr/>
            </a:lvl3pPr>
            <a:lvl4pPr lvl="3" rtl="0">
              <a:spcBef>
                <a:spcPts val="0"/>
              </a:spcBef>
              <a:buSzPts val="5800"/>
              <a:buNone/>
              <a:defRPr/>
            </a:lvl4pPr>
            <a:lvl5pPr lvl="4" rtl="0">
              <a:spcBef>
                <a:spcPts val="0"/>
              </a:spcBef>
              <a:buSzPts val="5800"/>
              <a:buNone/>
              <a:defRPr/>
            </a:lvl5pPr>
            <a:lvl6pPr lvl="5" rtl="0">
              <a:spcBef>
                <a:spcPts val="0"/>
              </a:spcBef>
              <a:buSzPts val="5800"/>
              <a:buNone/>
              <a:defRPr/>
            </a:lvl6pPr>
            <a:lvl7pPr lvl="6" rtl="0">
              <a:spcBef>
                <a:spcPts val="0"/>
              </a:spcBef>
              <a:buSzPts val="5800"/>
              <a:buNone/>
              <a:defRPr/>
            </a:lvl7pPr>
            <a:lvl8pPr lvl="7" rtl="0">
              <a:spcBef>
                <a:spcPts val="0"/>
              </a:spcBef>
              <a:buSzPts val="5800"/>
              <a:buNone/>
              <a:defRPr/>
            </a:lvl8pPr>
            <a:lvl9pPr lvl="8" rtl="0">
              <a:spcBef>
                <a:spcPts val="0"/>
              </a:spcBef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400"/>
              <a:buChar char="○"/>
              <a:defRPr sz="1400"/>
            </a:lvl2pPr>
            <a:lvl3pPr lvl="2" rtl="0">
              <a:spcBef>
                <a:spcPts val="0"/>
              </a:spcBef>
              <a:buSzPts val="1400"/>
              <a:buChar char="■"/>
              <a:defRPr sz="1400"/>
            </a:lvl3pPr>
            <a:lvl4pPr lvl="3" rtl="0">
              <a:spcBef>
                <a:spcPts val="0"/>
              </a:spcBef>
              <a:buSzPts val="1400"/>
              <a:buChar char="●"/>
              <a:defRPr sz="1400"/>
            </a:lvl4pPr>
            <a:lvl5pPr lvl="4" rtl="0">
              <a:spcBef>
                <a:spcPts val="0"/>
              </a:spcBef>
              <a:buSzPts val="1400"/>
              <a:buChar char="○"/>
              <a:defRPr sz="1400"/>
            </a:lvl5pPr>
            <a:lvl6pPr lvl="5" rtl="0">
              <a:spcBef>
                <a:spcPts val="0"/>
              </a:spcBef>
              <a:buSzPts val="1400"/>
              <a:buChar char="■"/>
              <a:defRPr sz="1400"/>
            </a:lvl6pPr>
            <a:lvl7pPr lvl="6" rtl="0">
              <a:spcBef>
                <a:spcPts val="0"/>
              </a:spcBef>
              <a:buSzPts val="1400"/>
              <a:buChar char="●"/>
              <a:defRPr sz="1400"/>
            </a:lvl7pPr>
            <a:lvl8pPr lvl="7" rtl="0">
              <a:spcBef>
                <a:spcPts val="0"/>
              </a:spcBef>
              <a:buSzPts val="1400"/>
              <a:buChar char="○"/>
              <a:defRPr sz="1400"/>
            </a:lvl8pPr>
            <a:lvl9pPr lvl="8" rtl="0">
              <a:spcBef>
                <a:spcPts val="0"/>
              </a:spcBef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400"/>
              <a:buChar char="○"/>
              <a:defRPr sz="1400"/>
            </a:lvl2pPr>
            <a:lvl3pPr lvl="2" rtl="0">
              <a:spcBef>
                <a:spcPts val="0"/>
              </a:spcBef>
              <a:buSzPts val="1400"/>
              <a:buChar char="■"/>
              <a:defRPr sz="1400"/>
            </a:lvl3pPr>
            <a:lvl4pPr lvl="3" rtl="0">
              <a:spcBef>
                <a:spcPts val="0"/>
              </a:spcBef>
              <a:buSzPts val="1400"/>
              <a:buChar char="●"/>
              <a:defRPr sz="1400"/>
            </a:lvl4pPr>
            <a:lvl5pPr lvl="4" rtl="0">
              <a:spcBef>
                <a:spcPts val="0"/>
              </a:spcBef>
              <a:buSzPts val="1400"/>
              <a:buChar char="○"/>
              <a:defRPr sz="1400"/>
            </a:lvl5pPr>
            <a:lvl6pPr lvl="5" rtl="0">
              <a:spcBef>
                <a:spcPts val="0"/>
              </a:spcBef>
              <a:buSzPts val="1400"/>
              <a:buChar char="■"/>
              <a:defRPr sz="1400"/>
            </a:lvl6pPr>
            <a:lvl7pPr lvl="6" rtl="0">
              <a:spcBef>
                <a:spcPts val="0"/>
              </a:spcBef>
              <a:buSzPts val="1400"/>
              <a:buChar char="●"/>
              <a:defRPr sz="1400"/>
            </a:lvl7pPr>
            <a:lvl8pPr lvl="7" rtl="0">
              <a:spcBef>
                <a:spcPts val="0"/>
              </a:spcBef>
              <a:buSzPts val="1400"/>
              <a:buChar char="○"/>
              <a:defRPr sz="1400"/>
            </a:lvl8pPr>
            <a:lvl9pPr lvl="8" rtl="0">
              <a:spcBef>
                <a:spcPts val="0"/>
              </a:spcBef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3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●"/>
              <a:defRPr sz="1400"/>
            </a:lvl1pPr>
            <a:lvl2pPr lvl="1" rtl="0">
              <a:spcBef>
                <a:spcPts val="0"/>
              </a:spcBef>
              <a:buSzPts val="1400"/>
              <a:buChar char="○"/>
              <a:defRPr sz="1400"/>
            </a:lvl2pPr>
            <a:lvl3pPr lvl="2" rtl="0">
              <a:spcBef>
                <a:spcPts val="0"/>
              </a:spcBef>
              <a:buSzPts val="1400"/>
              <a:buChar char="■"/>
              <a:defRPr sz="1400"/>
            </a:lvl3pPr>
            <a:lvl4pPr lvl="3" rtl="0">
              <a:spcBef>
                <a:spcPts val="0"/>
              </a:spcBef>
              <a:buSzPts val="1400"/>
              <a:buChar char="●"/>
              <a:defRPr sz="1400"/>
            </a:lvl4pPr>
            <a:lvl5pPr lvl="4" rtl="0">
              <a:spcBef>
                <a:spcPts val="0"/>
              </a:spcBef>
              <a:buSzPts val="1400"/>
              <a:buChar char="○"/>
              <a:defRPr sz="1400"/>
            </a:lvl5pPr>
            <a:lvl6pPr lvl="5" rtl="0">
              <a:spcBef>
                <a:spcPts val="0"/>
              </a:spcBef>
              <a:buSzPts val="1400"/>
              <a:buChar char="■"/>
              <a:defRPr sz="1400"/>
            </a:lvl6pPr>
            <a:lvl7pPr lvl="6" rtl="0">
              <a:spcBef>
                <a:spcPts val="0"/>
              </a:spcBef>
              <a:buSzPts val="1400"/>
              <a:buChar char="●"/>
              <a:defRPr sz="1400"/>
            </a:lvl7pPr>
            <a:lvl8pPr lvl="7" rtl="0">
              <a:spcBef>
                <a:spcPts val="0"/>
              </a:spcBef>
              <a:buSzPts val="1400"/>
              <a:buChar char="○"/>
              <a:defRPr sz="1400"/>
            </a:lvl8pPr>
            <a:lvl9pPr lvl="8" rtl="0">
              <a:spcBef>
                <a:spcPts val="0"/>
              </a:spcBef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49" name="Shape 49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B600"/>
            </a:solidFill>
            <a:prstDash val="dot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colored">
    <p:bg>
      <p:bgPr>
        <a:solidFill>
          <a:srgbClr val="FFB6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52" name="Shape 52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0" t="0" r="0" b="0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B600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lvl="1">
              <a:spcBef>
                <a:spcPts val="480"/>
              </a:spcBef>
              <a:buClr>
                <a:srgbClr val="FFB600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lvl="2">
              <a:spcBef>
                <a:spcPts val="480"/>
              </a:spcBef>
              <a:buClr>
                <a:srgbClr val="FFB600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lvl="3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lvl="4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lvl="5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lvl="6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●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lvl="7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○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lvl="8">
              <a:spcBef>
                <a:spcPts val="360"/>
              </a:spcBef>
              <a:buClr>
                <a:srgbClr val="666666"/>
              </a:buClr>
              <a:buSzPts val="1800"/>
              <a:buFont typeface="Raleway Light"/>
              <a:buChar char="■"/>
              <a:defRPr sz="1800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rgbClr val="FFB600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‹#›</a:t>
            </a:fld>
            <a:endParaRPr lang="en" sz="1300">
              <a:solidFill>
                <a:srgbClr val="FFB600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6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altLang="zh-TW" sz="5400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Hear</a:t>
            </a:r>
            <a:r>
              <a:rPr lang="zh-TW" altLang="en-US" sz="5400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5400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there</a:t>
            </a:r>
            <a:endParaRPr lang="en" sz="5400" dirty="0">
              <a:solidFill>
                <a:srgbClr val="FFB6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subTitle" idx="4294967295"/>
          </p:nvPr>
        </p:nvSpPr>
        <p:spPr>
          <a:xfrm>
            <a:off x="685800" y="2407326"/>
            <a:ext cx="6593700" cy="1930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altLang="en-US" sz="3200" b="1" dirty="0">
                <a:latin typeface="Microsoft JhengHei" charset="-120"/>
                <a:ea typeface="Microsoft JhengHei" charset="-120"/>
                <a:cs typeface="Microsoft JhengHei" charset="-120"/>
              </a:rPr>
              <a:t>語音導覽共享平台 </a:t>
            </a:r>
            <a:r>
              <a:rPr lang="en-US" altLang="zh-TW" sz="3200" b="1" dirty="0">
                <a:latin typeface="Microsoft JhengHei" charset="-120"/>
                <a:ea typeface="Microsoft JhengHei" charset="-120"/>
                <a:cs typeface="Microsoft JhengHei" charset="-120"/>
              </a:rPr>
              <a:t>App</a:t>
            </a:r>
            <a:endParaRPr lang="en" sz="3200" b="1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0" lvl="0" indent="-6985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endParaRPr lang="en-US" sz="3600" b="1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indent="-6985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指導教授：魏志平 老師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lvl="0" indent="-69850">
              <a:spcBef>
                <a:spcPts val="0"/>
              </a:spcBef>
              <a:buClr>
                <a:schemeClr val="dk1"/>
              </a:buClr>
              <a:buSzPts val="1100"/>
              <a:buNone/>
            </a:pP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專題組員：陳亭諭、陳冠宇、陳一婷、許芷菱、郭亭儀、單開民</a:t>
            </a:r>
            <a:endParaRPr lang="en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</a:t>
            </a:fld>
            <a:endParaRPr lang="en" dirty="0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125" y="199174"/>
            <a:ext cx="1314464" cy="123265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grpSp>
        <p:nvGrpSpPr>
          <p:cNvPr id="3" name="Shape 207"/>
          <p:cNvGrpSpPr/>
          <p:nvPr/>
        </p:nvGrpSpPr>
        <p:grpSpPr>
          <a:xfrm>
            <a:off x="8089119" y="319162"/>
            <a:ext cx="728350" cy="743348"/>
            <a:chOff x="3955900" y="2984500"/>
            <a:chExt cx="414000" cy="422525"/>
          </a:xfrm>
        </p:grpSpPr>
        <p:sp>
          <p:nvSpPr>
            <p:cNvPr id="4" name="Shape 20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0" t="0" r="0" b="0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" name="Shape 20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0" t="0" r="0" b="0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" name="Shape 210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0" t="0" r="0" b="0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" name="圓角矩形 6"/>
          <p:cNvSpPr/>
          <p:nvPr/>
        </p:nvSpPr>
        <p:spPr>
          <a:xfrm>
            <a:off x="990642" y="2190138"/>
            <a:ext cx="753322" cy="360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600">
                <a:latin typeface="Microsoft JhengHei" charset="-120"/>
                <a:ea typeface="Microsoft JhengHei" charset="-120"/>
                <a:cs typeface="Microsoft JhengHei" charset="-120"/>
              </a:rPr>
              <a:t>遊客</a:t>
            </a:r>
          </a:p>
        </p:txBody>
      </p:sp>
      <p:sp>
        <p:nvSpPr>
          <p:cNvPr id="8" name="圓角矩形 7"/>
          <p:cNvSpPr/>
          <p:nvPr/>
        </p:nvSpPr>
        <p:spPr>
          <a:xfrm>
            <a:off x="978945" y="3586620"/>
            <a:ext cx="753322" cy="3600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導遊</a:t>
            </a:r>
          </a:p>
        </p:txBody>
      </p:sp>
      <p:sp>
        <p:nvSpPr>
          <p:cNvPr id="9" name="圓角矩形 8"/>
          <p:cNvSpPr/>
          <p:nvPr/>
        </p:nvSpPr>
        <p:spPr>
          <a:xfrm>
            <a:off x="4638338" y="1485344"/>
            <a:ext cx="1700469" cy="360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將景點加入最愛</a:t>
            </a:r>
          </a:p>
        </p:txBody>
      </p:sp>
      <p:sp>
        <p:nvSpPr>
          <p:cNvPr id="10" name="圓角矩形 9"/>
          <p:cNvSpPr/>
          <p:nvPr/>
        </p:nvSpPr>
        <p:spPr>
          <a:xfrm>
            <a:off x="4638338" y="2190138"/>
            <a:ext cx="1700469" cy="360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探索音檔</a:t>
            </a:r>
          </a:p>
        </p:txBody>
      </p:sp>
      <p:sp>
        <p:nvSpPr>
          <p:cNvPr id="11" name="圓角矩形 10"/>
          <p:cNvSpPr/>
          <p:nvPr/>
        </p:nvSpPr>
        <p:spPr>
          <a:xfrm>
            <a:off x="4638338" y="2905818"/>
            <a:ext cx="1700469" cy="360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附近景點推薦</a:t>
            </a:r>
          </a:p>
        </p:txBody>
      </p:sp>
      <p:sp>
        <p:nvSpPr>
          <p:cNvPr id="12" name="圓角矩形 11"/>
          <p:cNvSpPr/>
          <p:nvPr/>
        </p:nvSpPr>
        <p:spPr>
          <a:xfrm>
            <a:off x="6587552" y="2190138"/>
            <a:ext cx="1835777" cy="360000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TW" altLang="en-US" sz="1600">
                <a:latin typeface="Microsoft JhengHei" charset="-120"/>
                <a:ea typeface="Microsoft JhengHei" charset="-120"/>
                <a:cs typeface="Microsoft JhengHei" charset="-120"/>
              </a:rPr>
              <a:t>為音檔評分</a:t>
            </a:r>
            <a:endParaRPr kumimoji="1" lang="zh-TW" altLang="en-US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4638338" y="3586792"/>
            <a:ext cx="1700469" cy="3600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上傳音檔</a:t>
            </a:r>
          </a:p>
        </p:txBody>
      </p:sp>
      <p:sp>
        <p:nvSpPr>
          <p:cNvPr id="15" name="圓角矩形 14"/>
          <p:cNvSpPr/>
          <p:nvPr/>
        </p:nvSpPr>
        <p:spPr>
          <a:xfrm>
            <a:off x="6587553" y="3586792"/>
            <a:ext cx="1835776" cy="36000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查看上傳的音檔</a:t>
            </a:r>
          </a:p>
        </p:txBody>
      </p:sp>
      <p:sp>
        <p:nvSpPr>
          <p:cNvPr id="16" name="圓角矩形 15"/>
          <p:cNvSpPr/>
          <p:nvPr/>
        </p:nvSpPr>
        <p:spPr>
          <a:xfrm>
            <a:off x="2221969" y="1664720"/>
            <a:ext cx="1893346" cy="2576234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sz="1600" dirty="0">
                <a:solidFill>
                  <a:schemeClr val="tx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景點搜尋瀏覽</a:t>
            </a:r>
            <a:endParaRPr kumimoji="1" lang="en-US" altLang="zh-TW" sz="1600" dirty="0">
              <a:solidFill>
                <a:schemeClr val="tx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342900" indent="-342900">
              <a:lnSpc>
                <a:spcPts val="2000"/>
              </a:lnSpc>
              <a:spcBef>
                <a:spcPts val="200"/>
              </a:spcBef>
              <a:buFont typeface="+mj-lt"/>
              <a:buAutoNum type="arabicPeriod"/>
            </a:pPr>
            <a:r>
              <a:rPr kumimoji="1" lang="zh-TW" altLang="en-US" sz="1600" dirty="0">
                <a:solidFill>
                  <a:schemeClr val="tx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地圖式</a:t>
            </a:r>
            <a:endParaRPr kumimoji="1" lang="en-US" altLang="zh-TW" sz="1600" dirty="0">
              <a:solidFill>
                <a:schemeClr val="tx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342900" indent="-342900">
              <a:lnSpc>
                <a:spcPts val="2000"/>
              </a:lnSpc>
              <a:spcBef>
                <a:spcPts val="200"/>
              </a:spcBef>
              <a:buFont typeface="+mj-lt"/>
              <a:buAutoNum type="arabicPeriod"/>
            </a:pPr>
            <a:r>
              <a:rPr kumimoji="1" lang="zh-TW" altLang="en-US" sz="1600" dirty="0">
                <a:solidFill>
                  <a:schemeClr val="tx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條列式</a:t>
            </a:r>
            <a:endParaRPr kumimoji="1" lang="en-US" altLang="zh-TW" sz="1600" dirty="0">
              <a:solidFill>
                <a:schemeClr val="tx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342900" indent="-342900">
              <a:lnSpc>
                <a:spcPts val="2000"/>
              </a:lnSpc>
              <a:spcBef>
                <a:spcPts val="200"/>
              </a:spcBef>
              <a:buFont typeface="+mj-lt"/>
              <a:buAutoNum type="arabicPeriod"/>
            </a:pPr>
            <a:r>
              <a:rPr kumimoji="1" lang="zh-TW" altLang="en-US" sz="1600" dirty="0">
                <a:solidFill>
                  <a:schemeClr val="tx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依分類顯示於地圖上</a:t>
            </a:r>
          </a:p>
        </p:txBody>
      </p:sp>
      <p:sp>
        <p:nvSpPr>
          <p:cNvPr id="17" name="Shape 101"/>
          <p:cNvSpPr txBox="1">
            <a:spLocks/>
          </p:cNvSpPr>
          <p:nvPr/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TW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App</a:t>
            </a:r>
            <a:r>
              <a:rPr lang="zh-TW" altLang="en-US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功能總覽</a:t>
            </a:r>
            <a:endParaRPr lang="en" sz="2400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8" name="圓角矩形 17"/>
          <p:cNvSpPr/>
          <p:nvPr/>
        </p:nvSpPr>
        <p:spPr>
          <a:xfrm>
            <a:off x="2219294" y="1709738"/>
            <a:ext cx="1883305" cy="2484000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cxnSp>
        <p:nvCxnSpPr>
          <p:cNvPr id="20" name="直線箭頭接點 19"/>
          <p:cNvCxnSpPr/>
          <p:nvPr/>
        </p:nvCxnSpPr>
        <p:spPr>
          <a:xfrm>
            <a:off x="1710642" y="2377940"/>
            <a:ext cx="54723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直線箭頭接點 22"/>
          <p:cNvCxnSpPr/>
          <p:nvPr/>
        </p:nvCxnSpPr>
        <p:spPr>
          <a:xfrm>
            <a:off x="4115315" y="2379685"/>
            <a:ext cx="54723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4" name="直線箭頭接點 23"/>
          <p:cNvCxnSpPr/>
          <p:nvPr/>
        </p:nvCxnSpPr>
        <p:spPr>
          <a:xfrm>
            <a:off x="4345408" y="3130904"/>
            <a:ext cx="30132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6" name="直線箭頭接點 25"/>
          <p:cNvCxnSpPr/>
          <p:nvPr/>
        </p:nvCxnSpPr>
        <p:spPr>
          <a:xfrm flipV="1">
            <a:off x="4345408" y="1671903"/>
            <a:ext cx="301329" cy="1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直線箭頭接點 27"/>
          <p:cNvCxnSpPr>
            <a:stCxn id="10" idx="3"/>
          </p:cNvCxnSpPr>
          <p:nvPr/>
        </p:nvCxnSpPr>
        <p:spPr>
          <a:xfrm>
            <a:off x="6338807" y="2370138"/>
            <a:ext cx="24874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" name="直線箭頭接點 29"/>
          <p:cNvCxnSpPr/>
          <p:nvPr/>
        </p:nvCxnSpPr>
        <p:spPr>
          <a:xfrm>
            <a:off x="4353567" y="1671978"/>
            <a:ext cx="0" cy="1458926"/>
          </a:xfrm>
          <a:prstGeom prst="straightConnector1">
            <a:avLst/>
          </a:prstGeom>
          <a:ln w="28575"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11" idx="0"/>
          </p:cNvCxnSpPr>
          <p:nvPr/>
        </p:nvCxnSpPr>
        <p:spPr>
          <a:xfrm>
            <a:off x="5488573" y="2550138"/>
            <a:ext cx="0" cy="355680"/>
          </a:xfrm>
          <a:prstGeom prst="straightConnector1">
            <a:avLst/>
          </a:prstGeom>
          <a:ln w="28575">
            <a:headEnd type="triangl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9" name="直線箭頭接點 38"/>
          <p:cNvCxnSpPr/>
          <p:nvPr/>
        </p:nvCxnSpPr>
        <p:spPr>
          <a:xfrm>
            <a:off x="1710642" y="3790827"/>
            <a:ext cx="534991" cy="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1" name="直線箭頭接點 40"/>
          <p:cNvCxnSpPr/>
          <p:nvPr/>
        </p:nvCxnSpPr>
        <p:spPr>
          <a:xfrm>
            <a:off x="4115315" y="3763111"/>
            <a:ext cx="534991" cy="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2" name="直線箭頭接點 41"/>
          <p:cNvCxnSpPr>
            <a:stCxn id="14" idx="3"/>
            <a:endCxn id="15" idx="1"/>
          </p:cNvCxnSpPr>
          <p:nvPr/>
        </p:nvCxnSpPr>
        <p:spPr>
          <a:xfrm>
            <a:off x="6338807" y="3766792"/>
            <a:ext cx="248746" cy="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2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304503"/>
            <a:ext cx="6866100" cy="2668578"/>
          </a:xfrm>
        </p:spPr>
        <p:txBody>
          <a:bodyPr/>
          <a:lstStyle/>
          <a:p>
            <a:pPr>
              <a:lnSpc>
                <a:spcPts val="2000"/>
              </a:lnSpc>
              <a:spcBef>
                <a:spcPts val="600"/>
              </a:spcBef>
              <a:buNone/>
            </a:pPr>
            <a:r>
              <a:rPr kumimoji="1" lang="zh-TW" altLang="en-US" sz="1600" b="1" dirty="0">
                <a:latin typeface="Microsoft JhengHei" charset="-120"/>
                <a:ea typeface="Microsoft JhengHei" charset="-120"/>
                <a:cs typeface="Microsoft JhengHei" charset="-120"/>
              </a:rPr>
              <a:t>兩階段推薦</a:t>
            </a:r>
          </a:p>
          <a:p>
            <a:pPr marL="285750" indent="-285750">
              <a:lnSpc>
                <a:spcPts val="2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第ㄧ階段：景點推薦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1750" lvl="2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推薦方圓</a:t>
            </a: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5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公里內較多人拜訪且音檔數量較多的景點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600"/>
              </a:spcBef>
              <a:buFont typeface="Wingdings" panose="05000000000000000000" pitchFamily="2" charset="2"/>
              <a:buChar char="n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第二階段：音檔推薦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1750" lvl="1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App 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初期：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716400" lvl="7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Popularity based -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 推薦瀏覽次數多的音檔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716400" lvl="7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Category based - 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根據使用者對音檔的評分，推薦相似的音檔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501750" lvl="1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App 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成熟期：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716400" lvl="4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Collaborative filtering - 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以喜好相似的群體推薦</a:t>
            </a: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716400" lvl="4" indent="-285750">
              <a:lnSpc>
                <a:spcPts val="2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zh-TW" sz="1400" dirty="0">
                <a:latin typeface="Microsoft JhengHei" charset="-120"/>
                <a:ea typeface="Microsoft JhengHei" charset="-120"/>
                <a:cs typeface="Microsoft JhengHei" charset="-120"/>
              </a:rPr>
              <a:t>Diversity - </a:t>
            </a:r>
            <a:r>
              <a:rPr kumimoji="1" lang="zh-TW" altLang="en-US" sz="1400" dirty="0">
                <a:latin typeface="Microsoft JhengHei" charset="-120"/>
                <a:ea typeface="Microsoft JhengHei" charset="-120"/>
                <a:cs typeface="Microsoft JhengHei" charset="-120"/>
              </a:rPr>
              <a:t>加入與推薦音檔相似度低的音檔，增加推薦多元性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11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zh-TW" altLang="en-US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推薦遊客附近的景點及音檔</a:t>
            </a:r>
          </a:p>
        </p:txBody>
      </p:sp>
      <p:grpSp>
        <p:nvGrpSpPr>
          <p:cNvPr id="16" name="Shape 488"/>
          <p:cNvGrpSpPr>
            <a:grpSpLocks noChangeAspect="1"/>
          </p:cNvGrpSpPr>
          <p:nvPr/>
        </p:nvGrpSpPr>
        <p:grpSpPr>
          <a:xfrm rot="1432018">
            <a:off x="7870428" y="435323"/>
            <a:ext cx="1010592" cy="620525"/>
            <a:chOff x="4601275" y="1702875"/>
            <a:chExt cx="471400" cy="289450"/>
          </a:xfrm>
        </p:grpSpPr>
        <p:sp>
          <p:nvSpPr>
            <p:cNvPr id="17" name="Shape 48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490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491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0" t="0" r="0" b="0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492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0" t="0" r="0" b="0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493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0" t="0" r="0" b="0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51399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86462" y="1928200"/>
            <a:ext cx="6866100" cy="2668578"/>
          </a:xfrm>
        </p:spPr>
        <p:txBody>
          <a:bodyPr/>
          <a:lstStyle/>
          <a:p>
            <a:pPr>
              <a:lnSpc>
                <a:spcPts val="2000"/>
              </a:lnSpc>
              <a:spcBef>
                <a:spcPts val="200"/>
              </a:spcBef>
              <a:buNone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 透過音檔比對，避免抄襲或是過多內容相似的音檔出現於平台上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12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zh-TW" altLang="en-US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防抄襲機制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pSp>
        <p:nvGrpSpPr>
          <p:cNvPr id="12" name="Shape 443"/>
          <p:cNvGrpSpPr>
            <a:grpSpLocks noChangeAspect="1"/>
          </p:cNvGrpSpPr>
          <p:nvPr/>
        </p:nvGrpSpPr>
        <p:grpSpPr>
          <a:xfrm>
            <a:off x="8054050" y="319860"/>
            <a:ext cx="713433" cy="863481"/>
            <a:chOff x="584925" y="922575"/>
            <a:chExt cx="415200" cy="502525"/>
          </a:xfrm>
        </p:grpSpPr>
        <p:sp>
          <p:nvSpPr>
            <p:cNvPr id="13" name="Shape 444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0" t="0" r="0" b="0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445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0" t="0" r="0" b="0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446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0" t="0" r="0" b="0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6" name="圓角矩形 5"/>
          <p:cNvSpPr/>
          <p:nvPr/>
        </p:nvSpPr>
        <p:spPr>
          <a:xfrm>
            <a:off x="791456" y="2573867"/>
            <a:ext cx="1572845" cy="1095022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lnSpc>
                <a:spcPts val="2000"/>
              </a:lnSpc>
              <a:spcBef>
                <a:spcPts val="200"/>
              </a:spcBef>
            </a:pPr>
            <a:r>
              <a:rPr kumimoji="1" lang="en-US" altLang="zh-TW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google API </a:t>
            </a:r>
          </a:p>
          <a:p>
            <a:pPr marL="285750" indent="-285750" algn="ctr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將音檔轉成文字</a:t>
            </a:r>
          </a:p>
        </p:txBody>
      </p:sp>
      <p:sp>
        <p:nvSpPr>
          <p:cNvPr id="18" name="圓角矩形 17"/>
          <p:cNvSpPr/>
          <p:nvPr/>
        </p:nvSpPr>
        <p:spPr>
          <a:xfrm>
            <a:off x="2795715" y="2573867"/>
            <a:ext cx="1572845" cy="1095022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lnSpc>
                <a:spcPts val="2000"/>
              </a:lnSpc>
              <a:spcBef>
                <a:spcPts val="200"/>
              </a:spcBef>
            </a:pPr>
            <a:r>
              <a:rPr kumimoji="1" lang="en-US" altLang="zh-TW" dirty="0" err="1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jieba</a:t>
            </a: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與</a:t>
            </a:r>
            <a:r>
              <a:rPr kumimoji="1" lang="en-US" altLang="zh-TW" dirty="0" err="1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nltk</a:t>
            </a: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套件</a:t>
            </a:r>
            <a:endParaRPr kumimoji="1" lang="en-US" altLang="zh-TW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 algn="ctr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斷詞處理</a:t>
            </a:r>
            <a:endParaRPr kumimoji="1" lang="en-US" altLang="zh-TW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 algn="ctr">
              <a:lnSpc>
                <a:spcPts val="2000"/>
              </a:lnSpc>
              <a:spcBef>
                <a:spcPts val="200"/>
              </a:spcBef>
            </a:pP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過濾 </a:t>
            </a:r>
            <a:r>
              <a:rPr kumimoji="1" lang="en-US" altLang="zh-TW" dirty="0" err="1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stopwords</a:t>
            </a:r>
            <a:endParaRPr kumimoji="1" lang="en-US" altLang="zh-TW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9" name="圓角矩形 18"/>
          <p:cNvSpPr/>
          <p:nvPr/>
        </p:nvSpPr>
        <p:spPr>
          <a:xfrm>
            <a:off x="4799974" y="2573867"/>
            <a:ext cx="1572845" cy="1095022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文字比對</a:t>
            </a:r>
            <a:endParaRPr kumimoji="1" lang="en-US" altLang="zh-TW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algn="ctr"/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計算 </a:t>
            </a:r>
            <a:r>
              <a:rPr kumimoji="1" lang="en-US" altLang="zh-TW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Cosine</a:t>
            </a:r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kumimoji="1" lang="en-US" altLang="zh-TW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similarity</a:t>
            </a:r>
            <a:endParaRPr kumimoji="1" lang="zh-TW" altLang="en-US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0" name="圓角矩形 19"/>
          <p:cNvSpPr/>
          <p:nvPr/>
        </p:nvSpPr>
        <p:spPr>
          <a:xfrm>
            <a:off x="6804232" y="2573867"/>
            <a:ext cx="1572845" cy="1095022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設定門檻判定是否過於相似</a:t>
            </a:r>
          </a:p>
        </p:txBody>
      </p:sp>
      <p:sp>
        <p:nvSpPr>
          <p:cNvPr id="23" name="向右箭號 22"/>
          <p:cNvSpPr/>
          <p:nvPr/>
        </p:nvSpPr>
        <p:spPr>
          <a:xfrm>
            <a:off x="2364301" y="2991556"/>
            <a:ext cx="431414" cy="27093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向右箭號 23"/>
          <p:cNvSpPr/>
          <p:nvPr/>
        </p:nvSpPr>
        <p:spPr>
          <a:xfrm>
            <a:off x="4368559" y="2985911"/>
            <a:ext cx="431414" cy="27093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5" name="向右箭號 24"/>
          <p:cNvSpPr/>
          <p:nvPr/>
        </p:nvSpPr>
        <p:spPr>
          <a:xfrm>
            <a:off x="6372819" y="2991555"/>
            <a:ext cx="431414" cy="270933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  <a:effectLst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88419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583473"/>
            <a:ext cx="6866100" cy="2668578"/>
          </a:xfrm>
        </p:spPr>
        <p:txBody>
          <a:bodyPr/>
          <a:lstStyle/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13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Hear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there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商業模式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pSp>
        <p:nvGrpSpPr>
          <p:cNvPr id="6" name="Shape 497"/>
          <p:cNvGrpSpPr>
            <a:grpSpLocks noChangeAspect="1"/>
          </p:cNvGrpSpPr>
          <p:nvPr/>
        </p:nvGrpSpPr>
        <p:grpSpPr>
          <a:xfrm>
            <a:off x="7958291" y="257817"/>
            <a:ext cx="915959" cy="975951"/>
            <a:chOff x="5970800" y="1619250"/>
            <a:chExt cx="428650" cy="456725"/>
          </a:xfrm>
        </p:grpSpPr>
        <p:sp>
          <p:nvSpPr>
            <p:cNvPr id="7" name="Shape 49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0" t="0" r="0" b="0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9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0" t="0" r="0" b="0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500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0" t="0" r="0" b="0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501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0" t="0" r="0" b="0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50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0" t="0" r="0" b="0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2" name="圖片 11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667" y="2000404"/>
            <a:ext cx="1760196" cy="1760196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569" y="2012305"/>
            <a:ext cx="1748295" cy="1748295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484" y="2270126"/>
            <a:ext cx="1314464" cy="1232651"/>
          </a:xfrm>
          <a:prstGeom prst="rect">
            <a:avLst/>
          </a:prstGeom>
        </p:spPr>
      </p:pic>
      <p:pic>
        <p:nvPicPr>
          <p:cNvPr id="1028" name="Picture 4" descr="相關圖片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590" y="1693748"/>
            <a:ext cx="649815" cy="649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相關圖片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895" y="1951568"/>
            <a:ext cx="318558" cy="318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相關圖片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808" y="1576913"/>
            <a:ext cx="435391" cy="435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35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583473"/>
            <a:ext cx="6866100" cy="2668578"/>
          </a:xfrm>
        </p:spPr>
        <p:txBody>
          <a:bodyPr/>
          <a:lstStyle/>
          <a:p>
            <a:pPr>
              <a:lnSpc>
                <a:spcPts val="2000"/>
              </a:lnSpc>
              <a:spcBef>
                <a:spcPts val="1200"/>
              </a:spcBef>
              <a:buNone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遊客瀏覽、喜好資料分析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旅遊業者 </a:t>
            </a:r>
            <a:r>
              <a:rPr kumimoji="1" lang="en-US" altLang="zh-TW" sz="1600" dirty="0">
                <a:latin typeface="Microsoft JhengHei" charset="-120"/>
                <a:ea typeface="Microsoft JhengHei" charset="-120"/>
                <a:cs typeface="Microsoft JhengHei" charset="-120"/>
              </a:rPr>
              <a:t>– </a:t>
            </a: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客製化行程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景點周邊商品規劃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14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Hear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there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延伸價值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pSp>
        <p:nvGrpSpPr>
          <p:cNvPr id="6" name="Shape 497"/>
          <p:cNvGrpSpPr>
            <a:grpSpLocks noChangeAspect="1"/>
          </p:cNvGrpSpPr>
          <p:nvPr/>
        </p:nvGrpSpPr>
        <p:grpSpPr>
          <a:xfrm>
            <a:off x="7958291" y="257817"/>
            <a:ext cx="915959" cy="975951"/>
            <a:chOff x="5970800" y="1619250"/>
            <a:chExt cx="428650" cy="456725"/>
          </a:xfrm>
        </p:grpSpPr>
        <p:sp>
          <p:nvSpPr>
            <p:cNvPr id="7" name="Shape 49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0" t="0" r="0" b="0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49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0" t="0" r="0" b="0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500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0" t="0" r="0" b="0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501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0" t="0" r="0" b="0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502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0" t="0" r="0" b="0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050" name="Picture 2" descr="「big data」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071" y="1681276"/>
            <a:ext cx="4944058" cy="2500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5535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114189" y="1671300"/>
            <a:ext cx="2332200" cy="2919000"/>
          </a:xfrm>
        </p:spPr>
        <p:txBody>
          <a:bodyPr/>
          <a:lstStyle/>
          <a:p>
            <a:pPr marL="285750" indent="-285750"/>
            <a:r>
              <a:rPr kumimoji="1" lang="zh-TW" altLang="en-US" sz="1800" dirty="0">
                <a:latin typeface="Microsoft JhengHei" charset="-120"/>
                <a:ea typeface="Microsoft JhengHei" charset="-120"/>
                <a:cs typeface="Microsoft JhengHei" charset="-120"/>
              </a:rPr>
              <a:t>博物館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idx="2"/>
          </p:nvPr>
        </p:nvSpPr>
        <p:spPr>
          <a:xfrm>
            <a:off x="3806189" y="1679049"/>
            <a:ext cx="2332200" cy="2919000"/>
          </a:xfrm>
        </p:spPr>
        <p:txBody>
          <a:bodyPr/>
          <a:lstStyle/>
          <a:p>
            <a:pPr marL="285750" indent="-285750"/>
            <a:r>
              <a:rPr kumimoji="1" lang="zh-TW" altLang="en-US" sz="1800" dirty="0">
                <a:latin typeface="Microsoft JhengHei" charset="-120"/>
                <a:ea typeface="Microsoft JhengHei" charset="-120"/>
                <a:cs typeface="Microsoft JhengHei" charset="-120"/>
              </a:rPr>
              <a:t>動物園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idx="3"/>
          </p:nvPr>
        </p:nvSpPr>
        <p:spPr>
          <a:xfrm>
            <a:off x="5824019" y="1642759"/>
            <a:ext cx="2930239" cy="2919000"/>
          </a:xfrm>
        </p:spPr>
        <p:txBody>
          <a:bodyPr/>
          <a:lstStyle/>
          <a:p>
            <a:pPr marL="285750" indent="-285750"/>
            <a:r>
              <a:rPr kumimoji="1" lang="en-US" altLang="zh-TW" sz="1800" dirty="0">
                <a:latin typeface="Microsoft JhengHei" charset="-120"/>
                <a:ea typeface="Microsoft JhengHei" charset="-120"/>
                <a:cs typeface="Microsoft JhengHei" charset="-120"/>
              </a:rPr>
              <a:t>Soundscape</a:t>
            </a:r>
            <a:r>
              <a:rPr kumimoji="1" lang="zh-TW" altLang="en-US" sz="1800" dirty="0">
                <a:latin typeface="Microsoft JhengHei" charset="-120"/>
                <a:ea typeface="Microsoft JhengHei" charset="-120"/>
                <a:cs typeface="Microsoft JhengHei" charset="-120"/>
              </a:rPr>
              <a:t> 聲音地景</a:t>
            </a: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7" name="Shape 101"/>
          <p:cNvSpPr txBox="1">
            <a:spLocks/>
          </p:cNvSpPr>
          <p:nvPr/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TW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Hear</a:t>
            </a:r>
            <a:r>
              <a:rPr lang="zh-TW" altLang="en-US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there</a:t>
            </a:r>
            <a:r>
              <a:rPr lang="zh-TW" altLang="en-US" sz="2400" dirty="0">
                <a:solidFill>
                  <a:schemeClr val="bg2">
                    <a:lumMod val="75000"/>
                  </a:schemeClr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概念延伸</a:t>
            </a:r>
            <a:endParaRPr lang="en" sz="2400" dirty="0">
              <a:solidFill>
                <a:schemeClr val="bg2">
                  <a:lumMod val="75000"/>
                </a:schemeClr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grpSp>
        <p:nvGrpSpPr>
          <p:cNvPr id="8" name="Shape 289"/>
          <p:cNvGrpSpPr/>
          <p:nvPr/>
        </p:nvGrpSpPr>
        <p:grpSpPr>
          <a:xfrm>
            <a:off x="8078082" y="374163"/>
            <a:ext cx="796168" cy="763718"/>
            <a:chOff x="5241175" y="4959100"/>
            <a:chExt cx="539775" cy="517775"/>
          </a:xfrm>
          <a:solidFill>
            <a:srgbClr val="FFC000"/>
          </a:solidFill>
        </p:grpSpPr>
        <p:sp>
          <p:nvSpPr>
            <p:cNvPr id="9" name="Shape 290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0" t="0" r="0" b="0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29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0" t="0" r="0" b="0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29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0" t="0" r="0" b="0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29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0" t="0" r="0" b="0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29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0" t="0" r="0" b="0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29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0" t="0" r="0" b="0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9" name="圖片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992" y="2542283"/>
            <a:ext cx="2022428" cy="1572515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0655" y="2519112"/>
            <a:ext cx="1579312" cy="1530719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549" y="2331811"/>
            <a:ext cx="793048" cy="793048"/>
          </a:xfrm>
          <a:prstGeom prst="rect">
            <a:avLst/>
          </a:prstGeom>
        </p:spPr>
      </p:pic>
      <p:pic>
        <p:nvPicPr>
          <p:cNvPr id="1026" name="Picture 2" descr="「博物館 icon」的圖片搜尋結果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70" y="2108888"/>
            <a:ext cx="2218959" cy="2218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5672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Shape 363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  <p:sp>
        <p:nvSpPr>
          <p:cNvPr id="364" name="Shape 364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8800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Nirmala UI Semilight" panose="020B0402040204020203" pitchFamily="34" charset="0"/>
              </a:rPr>
              <a:t>Thanks!</a:t>
            </a:r>
          </a:p>
        </p:txBody>
      </p:sp>
      <p:sp>
        <p:nvSpPr>
          <p:cNvPr id="365" name="Shape 365"/>
          <p:cNvSpPr txBox="1">
            <a:spLocks noGrp="1"/>
          </p:cNvSpPr>
          <p:nvPr>
            <p:ph type="subTitle" idx="4294967295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Any questions?</a:t>
            </a:r>
          </a:p>
        </p:txBody>
      </p:sp>
      <p:sp>
        <p:nvSpPr>
          <p:cNvPr id="366" name="Shape 366"/>
          <p:cNvSpPr/>
          <p:nvPr/>
        </p:nvSpPr>
        <p:spPr>
          <a:xfrm>
            <a:off x="8054234" y="327815"/>
            <a:ext cx="798007" cy="725835"/>
          </a:xfrm>
          <a:custGeom>
            <a:avLst/>
            <a:gdLst/>
            <a:ahLst/>
            <a:cxnLst/>
            <a:rect l="0" t="0" r="0" b="0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9600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想像以下情境</a:t>
            </a:r>
            <a:r>
              <a:rPr lang="mr-IN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…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grpSp>
        <p:nvGrpSpPr>
          <p:cNvPr id="104" name="Shape 104"/>
          <p:cNvGrpSpPr/>
          <p:nvPr/>
        </p:nvGrpSpPr>
        <p:grpSpPr>
          <a:xfrm>
            <a:off x="8119638" y="225980"/>
            <a:ext cx="539546" cy="879605"/>
            <a:chOff x="6730350" y="2315900"/>
            <a:chExt cx="257700" cy="420100"/>
          </a:xfrm>
        </p:grpSpPr>
        <p:sp>
          <p:nvSpPr>
            <p:cNvPr id="105" name="Shape 105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0" t="0" r="0" b="0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0" t="0" r="0" b="0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0" t="0" r="0" b="0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0" t="0" r="0" b="0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1" name="圖片 10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276" y="2764581"/>
            <a:ext cx="1838255" cy="1838255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822" y="2752045"/>
            <a:ext cx="1850791" cy="1850791"/>
          </a:xfrm>
          <a:prstGeom prst="rect">
            <a:avLst/>
          </a:prstGeom>
        </p:spPr>
      </p:pic>
      <p:sp>
        <p:nvSpPr>
          <p:cNvPr id="2" name="雲形 1"/>
          <p:cNvSpPr/>
          <p:nvPr/>
        </p:nvSpPr>
        <p:spPr>
          <a:xfrm>
            <a:off x="800547" y="1386313"/>
            <a:ext cx="2665142" cy="1365732"/>
          </a:xfrm>
          <a:prstGeom prst="cloud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1600"/>
              </a:lnSpc>
            </a:pPr>
            <a:r>
              <a:rPr kumimoji="1" lang="zh-TW" altLang="en-US" sz="1200" dirty="0">
                <a:latin typeface="Microsoft JhengHei" charset="-120"/>
                <a:ea typeface="Microsoft JhengHei" charset="-120"/>
                <a:cs typeface="Microsoft JhengHei" charset="-120"/>
              </a:rPr>
              <a:t>咦，這附近有什麼好玩的阿，剛剛搭車時呼嘯而過的長相奇特的山是什麼？</a:t>
            </a:r>
          </a:p>
        </p:txBody>
      </p:sp>
      <p:sp>
        <p:nvSpPr>
          <p:cNvPr id="3" name="橢圓 2"/>
          <p:cNvSpPr/>
          <p:nvPr/>
        </p:nvSpPr>
        <p:spPr>
          <a:xfrm>
            <a:off x="2788921" y="2675772"/>
            <a:ext cx="274319" cy="152545"/>
          </a:xfrm>
          <a:prstGeom prst="ellipse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7" name="雲形 16"/>
          <p:cNvSpPr/>
          <p:nvPr/>
        </p:nvSpPr>
        <p:spPr>
          <a:xfrm>
            <a:off x="5616862" y="1074256"/>
            <a:ext cx="2665142" cy="1365732"/>
          </a:xfrm>
          <a:prstGeom prst="cloud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ts val="1600"/>
              </a:lnSpc>
            </a:pPr>
            <a:r>
              <a:rPr kumimoji="1" lang="zh-TW" altLang="en-US" sz="1200" dirty="0">
                <a:latin typeface="Microsoft JhengHei" charset="-120"/>
                <a:ea typeface="Microsoft JhengHei" charset="-120"/>
                <a:cs typeface="Microsoft JhengHei" charset="-120"/>
              </a:rPr>
              <a:t>空有一身知識無處發揮，好想跟人介紹，好想增加自己的曝光率啊！</a:t>
            </a:r>
            <a:endParaRPr kumimoji="1" lang="en-US" altLang="zh-TW" sz="12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8" name="橢圓 17"/>
          <p:cNvSpPr/>
          <p:nvPr/>
        </p:nvSpPr>
        <p:spPr>
          <a:xfrm>
            <a:off x="5909017" y="2398802"/>
            <a:ext cx="278780" cy="156117"/>
          </a:xfrm>
          <a:prstGeom prst="ellipse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6" name="直線接點 5"/>
          <p:cNvCxnSpPr/>
          <p:nvPr/>
        </p:nvCxnSpPr>
        <p:spPr>
          <a:xfrm>
            <a:off x="4572000" y="1508760"/>
            <a:ext cx="0" cy="3081540"/>
          </a:xfrm>
          <a:prstGeom prst="line">
            <a:avLst/>
          </a:prstGeom>
          <a:ln>
            <a:solidFill>
              <a:srgbClr val="FFC000"/>
            </a:solidFill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「fuji mountain window train」的圖片搜尋結果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48" y="-456769"/>
            <a:ext cx="9144100" cy="685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4119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subTitle" idx="4294967295"/>
          </p:nvPr>
        </p:nvSpPr>
        <p:spPr>
          <a:xfrm>
            <a:off x="685800" y="3411555"/>
            <a:ext cx="4977600" cy="129426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連接遊客與導遊的語音導覽共享平台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每個人都是遊客和導遊</a:t>
            </a:r>
            <a:endParaRPr lang="en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pic>
        <p:nvPicPr>
          <p:cNvPr id="1026" name="Picture 2" descr="https://lh5.googleusercontent.com/DpnqPiB9LpSF6Uvjr1r7lUa4WdIrnXv--jhXKE8YdsN_Pc5HGdAtGHyaj4mLu4vKOxU4-0xELgtvGCDfYtoKl1D6tqhP-KU1hXFmFUCGEh8i5LWdSp0MnpIJtxsc8gFyP9JuDVDu8E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924" y="992090"/>
            <a:ext cx="1728976" cy="307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" name="Shape 354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26" name="Shape 355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0" t="0" r="0" b="0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356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0" t="0" r="0" b="0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35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0" t="0" r="0" b="0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35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0" t="0" r="0" b="0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0" name="Shape 80"/>
          <p:cNvSpPr txBox="1">
            <a:spLocks/>
          </p:cNvSpPr>
          <p:nvPr/>
        </p:nvSpPr>
        <p:spPr>
          <a:xfrm>
            <a:off x="685800" y="2731687"/>
            <a:ext cx="6593700" cy="757927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altLang="zh-TW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Hear</a:t>
            </a:r>
            <a:r>
              <a:rPr lang="zh-TW" altLang="en-US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there</a:t>
            </a:r>
            <a:r>
              <a:rPr lang="zh-TW" altLang="en-US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Android</a:t>
            </a:r>
            <a:r>
              <a:rPr lang="zh-TW" altLang="en-US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800" b="1" dirty="0">
                <a:solidFill>
                  <a:srgbClr val="FFB6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endParaRPr lang="en" sz="2800" b="1" dirty="0">
              <a:solidFill>
                <a:srgbClr val="FFB6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Shape 311"/>
          <p:cNvSpPr/>
          <p:nvPr/>
        </p:nvSpPr>
        <p:spPr>
          <a:xfrm>
            <a:off x="5308950" y="662225"/>
            <a:ext cx="1903227" cy="3818991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80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06773" y="2040155"/>
            <a:ext cx="3858221" cy="2722051"/>
          </a:xfrm>
        </p:spPr>
        <p:txBody>
          <a:bodyPr/>
          <a:lstStyle/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不受人數、時間限制的導覽服務</a:t>
            </a:r>
          </a:p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不愛跟團行程，想有隱私地旅遊</a:t>
            </a:r>
            <a:endParaRPr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想聽見多面向的導覽</a:t>
            </a: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482" y="3440625"/>
            <a:ext cx="1103926" cy="1103926"/>
          </a:xfrm>
          <a:prstGeom prst="rect">
            <a:avLst/>
          </a:prstGeom>
        </p:spPr>
      </p:pic>
      <p:sp>
        <p:nvSpPr>
          <p:cNvPr id="13" name="文字版面配置區 2"/>
          <p:cNvSpPr txBox="1">
            <a:spLocks/>
          </p:cNvSpPr>
          <p:nvPr/>
        </p:nvSpPr>
        <p:spPr>
          <a:xfrm>
            <a:off x="4696019" y="2040155"/>
            <a:ext cx="3952031" cy="272205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不受時間、地點限制地分享知識</a:t>
            </a:r>
          </a:p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有更多平台增加個人宣傳</a:t>
            </a:r>
          </a:p>
          <a:p>
            <a:pPr marL="4000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能將專業知識傳遞給志同道合的人</a:t>
            </a: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294" y="3440624"/>
            <a:ext cx="1103927" cy="1103927"/>
          </a:xfrm>
          <a:prstGeom prst="rect">
            <a:avLst/>
          </a:prstGeom>
        </p:spPr>
      </p:pic>
      <p:sp>
        <p:nvSpPr>
          <p:cNvPr id="10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Hear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there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同時滿足遊客與導遊的需求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30640" y="1571526"/>
            <a:ext cx="3223644" cy="37719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遊客的需求</a:t>
            </a:r>
          </a:p>
        </p:txBody>
      </p:sp>
      <p:sp>
        <p:nvSpPr>
          <p:cNvPr id="12" name="矩形 11"/>
          <p:cNvSpPr/>
          <p:nvPr/>
        </p:nvSpPr>
        <p:spPr>
          <a:xfrm>
            <a:off x="5005955" y="1571526"/>
            <a:ext cx="3254642" cy="377190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導遊的需求</a:t>
            </a:r>
          </a:p>
        </p:txBody>
      </p:sp>
      <p:sp>
        <p:nvSpPr>
          <p:cNvPr id="14" name="Shape 138"/>
          <p:cNvSpPr/>
          <p:nvPr/>
        </p:nvSpPr>
        <p:spPr>
          <a:xfrm>
            <a:off x="8055177" y="292676"/>
            <a:ext cx="796167" cy="796157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89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667" y="1698190"/>
            <a:ext cx="1760196" cy="176019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569" y="1710091"/>
            <a:ext cx="1748295" cy="1748295"/>
          </a:xfrm>
          <a:prstGeom prst="rect">
            <a:avLst/>
          </a:prstGeom>
        </p:spPr>
      </p:pic>
      <p:cxnSp>
        <p:nvCxnSpPr>
          <p:cNvPr id="3" name="直線箭頭接點 2"/>
          <p:cNvCxnSpPr/>
          <p:nvPr/>
        </p:nvCxnSpPr>
        <p:spPr>
          <a:xfrm>
            <a:off x="3188863" y="3237462"/>
            <a:ext cx="2753706" cy="0"/>
          </a:xfrm>
          <a:prstGeom prst="straightConnector1">
            <a:avLst/>
          </a:prstGeom>
          <a:ln w="38100">
            <a:solidFill>
              <a:srgbClr val="FFC000"/>
            </a:solidFill>
            <a:headEnd type="arrow" w="med" len="med"/>
            <a:tailEnd type="arrow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3" name="圖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484" y="1967912"/>
            <a:ext cx="1314464" cy="1232651"/>
          </a:xfrm>
          <a:prstGeom prst="rect">
            <a:avLst/>
          </a:prstGeom>
        </p:spPr>
      </p:pic>
      <p:sp>
        <p:nvSpPr>
          <p:cNvPr id="17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Hear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there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 串聯遊客與導遊，發揮共享經濟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20" name="文字版面配置區 2"/>
          <p:cNvSpPr txBox="1">
            <a:spLocks/>
          </p:cNvSpPr>
          <p:nvPr/>
        </p:nvSpPr>
        <p:spPr>
          <a:xfrm>
            <a:off x="5996813" y="3689169"/>
            <a:ext cx="1915072" cy="63694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上傳音檔</a:t>
            </a:r>
            <a:endParaRPr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分享知識</a:t>
            </a:r>
            <a:endParaRPr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獲取名聲收入</a:t>
            </a:r>
          </a:p>
        </p:txBody>
      </p:sp>
      <p:sp>
        <p:nvSpPr>
          <p:cNvPr id="21" name="文字版面配置區 2"/>
          <p:cNvSpPr txBox="1">
            <a:spLocks/>
          </p:cNvSpPr>
          <p:nvPr/>
        </p:nvSpPr>
        <p:spPr>
          <a:xfrm>
            <a:off x="1776943" y="3689169"/>
            <a:ext cx="1632684" cy="68811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●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○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aleway Light"/>
              <a:buChar char="■"/>
              <a:defRPr sz="1800" b="0" i="0" u="none" strike="noStrike" cap="none">
                <a:solidFill>
                  <a:srgbClr val="666666"/>
                </a:solidFill>
                <a:latin typeface="Raleway Light"/>
                <a:ea typeface="Raleway Light"/>
                <a:cs typeface="Raleway Light"/>
                <a:sym typeface="Raleway Light"/>
              </a:defRPr>
            </a:lvl9pPr>
          </a:lstStyle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聆聽音檔</a:t>
            </a:r>
          </a:p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支付費用</a:t>
            </a:r>
            <a:endParaRPr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114300">
              <a:buNone/>
            </a:pPr>
            <a:r>
              <a:rPr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增加旅遊深度</a:t>
            </a:r>
          </a:p>
        </p:txBody>
      </p:sp>
      <p:grpSp>
        <p:nvGrpSpPr>
          <p:cNvPr id="25" name="Shape 548"/>
          <p:cNvGrpSpPr>
            <a:grpSpLocks noChangeAspect="1"/>
          </p:cNvGrpSpPr>
          <p:nvPr/>
        </p:nvGrpSpPr>
        <p:grpSpPr>
          <a:xfrm rot="18533325">
            <a:off x="7809547" y="342900"/>
            <a:ext cx="1128574" cy="834960"/>
            <a:chOff x="5255200" y="3006475"/>
            <a:chExt cx="511700" cy="378575"/>
          </a:xfrm>
        </p:grpSpPr>
        <p:sp>
          <p:nvSpPr>
            <p:cNvPr id="26" name="Shape 54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0" t="0" r="0" b="0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550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0" t="0" r="0" b="0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B6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Shape 547"/>
          <p:cNvSpPr>
            <a:spLocks noChangeAspect="1"/>
          </p:cNvSpPr>
          <p:nvPr/>
        </p:nvSpPr>
        <p:spPr>
          <a:xfrm>
            <a:off x="7903444" y="301083"/>
            <a:ext cx="970806" cy="97074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" name="Shape 164"/>
          <p:cNvSpPr txBox="1">
            <a:spLocks/>
          </p:cNvSpPr>
          <p:nvPr/>
        </p:nvSpPr>
        <p:spPr>
          <a:xfrm>
            <a:off x="657225" y="3080450"/>
            <a:ext cx="4754100" cy="138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Raleway ExtraBold"/>
              <a:buNone/>
              <a:defRPr sz="5800" b="0" i="0" u="none" strike="noStrike" cap="none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buClr>
                <a:srgbClr val="434343"/>
              </a:buClr>
              <a:buSzPts val="5800"/>
              <a:buFont typeface="Raleway ExtraBold"/>
              <a:buNone/>
              <a:defRPr sz="58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r>
              <a:rPr lang="en-US" altLang="zh-TW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Hear</a:t>
            </a:r>
            <a:r>
              <a:rPr lang="zh-TW" altLang="en-US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there</a:t>
            </a:r>
            <a:r>
              <a:rPr lang="zh-TW" altLang="en-US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endParaRPr lang="en-US" altLang="zh-TW" sz="36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36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 charset="-120"/>
              </a:rPr>
              <a:t>功能介紹</a:t>
            </a:r>
            <a:endParaRPr lang="en" sz="36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icrosoft JhengHei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518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583473"/>
            <a:ext cx="3574696" cy="2668578"/>
          </a:xfrm>
        </p:spPr>
        <p:txBody>
          <a:bodyPr/>
          <a:lstStyle/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在地圖上呈現各類景點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定位功能快速查詢附近景點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於地圖上方的搜尋欄可搜尋景點並地圖顯示移至特定景點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可選擇呈現特定分類的景點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條列式瀏覽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7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瀏覽與搜尋景點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pic>
        <p:nvPicPr>
          <p:cNvPr id="12" name="Picture 2" descr="https://lh5.googleusercontent.com/UWkq8nCCo1cfWiD9keDEBbeBkQFOadLYkj_83nX292a0RlSIU2KohvckF_p_3zm5cDYki7IB5WFBih1Q7NIndt-hHKHhzVs7NmxDYyqZd_rvjDmHfRMf1D9vq52jAsYusso7LI0gXz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106" y="784182"/>
            <a:ext cx="1943426" cy="34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hape 547"/>
          <p:cNvSpPr>
            <a:spLocks noChangeAspect="1"/>
          </p:cNvSpPr>
          <p:nvPr/>
        </p:nvSpPr>
        <p:spPr>
          <a:xfrm>
            <a:off x="7903444" y="301083"/>
            <a:ext cx="970806" cy="97074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12290" name="Picture 2" descr="https://lh3.googleusercontent.com/rnN717FuhHBq2tqA9v_y5pmIxjtwLagH6jqrFGmJF9Qw87zu9NEkIPaJRm-xvQjsajQ0okWEuf3WrxGE51jL1b-hPmm1IwbML8dfirt_ZoH8-huqhZZE6CNTvWQHnH1lu_9pxziTudQ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2864" y="794941"/>
            <a:ext cx="1943427" cy="3454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https://lh5.googleusercontent.com/j4huKSH9uWnh0WY5dy2eU8Mqzma61_IUS5ed_vSKz0gWxBFXxjBuD72GnFjJfpj2AdA9ul_VWI6Kou0mwIEKKeOtleO3mpjR-79loEHzJgV1BVlpAUVOMrcG-maCBtoWRKO5xRowZh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000" y="780585"/>
            <a:ext cx="1952047" cy="347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hape 311"/>
          <p:cNvSpPr>
            <a:spLocks noChangeAspect="1"/>
          </p:cNvSpPr>
          <p:nvPr/>
        </p:nvSpPr>
        <p:spPr>
          <a:xfrm>
            <a:off x="4945732" y="412955"/>
            <a:ext cx="2149230" cy="4312618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91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583473"/>
            <a:ext cx="3812732" cy="2668578"/>
          </a:xfrm>
        </p:spPr>
        <p:txBody>
          <a:bodyPr/>
          <a:lstStyle/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右上角的愛心可將景點加入我的最愛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提供景點分類、文字簡介與地址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導遊模式：上傳音檔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遊客模式：景點推薦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探索音檔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8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查看景點資訊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4" name="Shape 547"/>
          <p:cNvSpPr>
            <a:spLocks noChangeAspect="1"/>
          </p:cNvSpPr>
          <p:nvPr/>
        </p:nvSpPr>
        <p:spPr>
          <a:xfrm>
            <a:off x="7903444" y="301083"/>
            <a:ext cx="970806" cy="97074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329" y="786457"/>
            <a:ext cx="1943899" cy="3455819"/>
          </a:xfrm>
          <a:prstGeom prst="rect">
            <a:avLst/>
          </a:prstGeom>
        </p:spPr>
      </p:pic>
      <p:sp>
        <p:nvSpPr>
          <p:cNvPr id="11" name="Shape 311"/>
          <p:cNvSpPr>
            <a:spLocks noChangeAspect="1"/>
          </p:cNvSpPr>
          <p:nvPr/>
        </p:nvSpPr>
        <p:spPr>
          <a:xfrm>
            <a:off x="4945732" y="412955"/>
            <a:ext cx="2149230" cy="4312618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65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22000" y="1583473"/>
            <a:ext cx="3812732" cy="2668578"/>
          </a:xfrm>
        </p:spPr>
        <p:txBody>
          <a:bodyPr/>
          <a:lstStyle/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提供音檔的播放次數、分類及上傳者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點擊下方音檔列表開始播放音檔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可暫停或是停止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latin typeface="Microsoft JhengHei" charset="-120"/>
                <a:ea typeface="Microsoft JhengHei" charset="-120"/>
                <a:cs typeface="Microsoft JhengHei" charset="-120"/>
              </a:rPr>
              <a:t>可給予音檔評分</a:t>
            </a:r>
            <a:endParaRPr kumimoji="1" lang="en-US" altLang="zh-TW" sz="16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marL="285750" indent="-285750">
              <a:lnSpc>
                <a:spcPts val="2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endParaRPr kumimoji="1" lang="en-US" altLang="zh-TW" sz="1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tx1"/>
                </a:solidFill>
              </a:rPr>
              <a:t>9</a:t>
            </a:fld>
            <a:endParaRPr lang="en">
              <a:solidFill>
                <a:schemeClr val="tx1"/>
              </a:solidFill>
            </a:endParaRPr>
          </a:p>
        </p:txBody>
      </p:sp>
      <p:sp>
        <p:nvSpPr>
          <p:cNvPr id="5" name="Shape 101"/>
          <p:cNvSpPr txBox="1">
            <a:spLocks noGrp="1"/>
          </p:cNvSpPr>
          <p:nvPr>
            <p:ph type="title"/>
          </p:nvPr>
        </p:nvSpPr>
        <p:spPr>
          <a:xfrm>
            <a:off x="851241" y="629892"/>
            <a:ext cx="6866100" cy="60387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探索音檔</a:t>
            </a:r>
            <a:endParaRPr lang="en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4" name="Shape 547"/>
          <p:cNvSpPr>
            <a:spLocks noChangeAspect="1"/>
          </p:cNvSpPr>
          <p:nvPr/>
        </p:nvSpPr>
        <p:spPr>
          <a:xfrm>
            <a:off x="7903444" y="301083"/>
            <a:ext cx="970806" cy="970748"/>
          </a:xfrm>
          <a:custGeom>
            <a:avLst/>
            <a:gdLst/>
            <a:ahLst/>
            <a:cxnLst/>
            <a:rect l="0" t="0" r="0" b="0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C000"/>
          </a:solidFill>
          <a:ln>
            <a:solidFill>
              <a:srgbClr val="FFC000"/>
            </a:solidFill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8" name="Picture 2" descr="https://lh6.googleusercontent.com/2-8lnAOoqQkql3FQ5rmFySmd8UqikKEPI8tbr6EWJnAmFUhGEFljTlZ8hQOl8FjteW0JSqb0ZM6sUU-foGcBAazvbZhxI4gcxoDqFvPzh-DGjY2tCK_lWfSbtlNSJc5Twj90BilMMa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4105" y="775180"/>
            <a:ext cx="1955740" cy="3476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hape 311"/>
          <p:cNvSpPr>
            <a:spLocks noChangeAspect="1"/>
          </p:cNvSpPr>
          <p:nvPr/>
        </p:nvSpPr>
        <p:spPr>
          <a:xfrm>
            <a:off x="4945732" y="412955"/>
            <a:ext cx="2149230" cy="4312618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3596751"/>
              </p:ext>
            </p:extLst>
          </p:nvPr>
        </p:nvGraphicFramePr>
        <p:xfrm>
          <a:off x="7219989" y="1450705"/>
          <a:ext cx="900429" cy="1828800"/>
        </p:xfrm>
        <a:graphic>
          <a:graphicData uri="http://schemas.openxmlformats.org/drawingml/2006/table">
            <a:tbl>
              <a:tblPr firstRow="1" bandRow="1">
                <a:tableStyleId>{8374C41D-0DDB-41A0-B537-7AE08BB320D8}</a:tableStyleId>
              </a:tblPr>
              <a:tblGrid>
                <a:gridCol w="9004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一般概述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生物生態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地理地質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人文歷史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建築藝術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900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>
                          <a:solidFill>
                            <a:schemeClr val="bg2">
                              <a:lumMod val="75000"/>
                            </a:schemeClr>
                          </a:solidFill>
                          <a:latin typeface="Microsoft JhengHei" charset="-120"/>
                          <a:ea typeface="Microsoft JhengHei" charset="-120"/>
                          <a:cs typeface="Microsoft JhengHei" charset="-120"/>
                        </a:rPr>
                        <a:t>美食購物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666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liv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2016</TotalTime>
  <Words>742</Words>
  <Application>Microsoft Macintosh PowerPoint</Application>
  <PresentationFormat>如螢幕大小 (16:9)</PresentationFormat>
  <Paragraphs>131</Paragraphs>
  <Slides>16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3" baseType="lpstr">
      <vt:lpstr>微軟正黑體</vt:lpstr>
      <vt:lpstr>微軟正黑體</vt:lpstr>
      <vt:lpstr>Arial</vt:lpstr>
      <vt:lpstr>Raleway ExtraBold</vt:lpstr>
      <vt:lpstr>Raleway Light</vt:lpstr>
      <vt:lpstr>Wingdings</vt:lpstr>
      <vt:lpstr>Olivia template</vt:lpstr>
      <vt:lpstr>Hear there</vt:lpstr>
      <vt:lpstr>想像以下情境…</vt:lpstr>
      <vt:lpstr>PowerPoint 簡報</vt:lpstr>
      <vt:lpstr>Hear there 同時滿足遊客與導遊的需求</vt:lpstr>
      <vt:lpstr>Hear there 串聯遊客與導遊，發揮共享經濟</vt:lpstr>
      <vt:lpstr>PowerPoint 簡報</vt:lpstr>
      <vt:lpstr>瀏覽與搜尋景點</vt:lpstr>
      <vt:lpstr>查看景點資訊</vt:lpstr>
      <vt:lpstr>探索音檔</vt:lpstr>
      <vt:lpstr>PowerPoint 簡報</vt:lpstr>
      <vt:lpstr>推薦遊客附近的景點及音檔</vt:lpstr>
      <vt:lpstr>防抄襲機制</vt:lpstr>
      <vt:lpstr>Hear there 商業模式</vt:lpstr>
      <vt:lpstr>Hear there 延伸價值</vt:lpstr>
      <vt:lpstr>PowerPoint 簡報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 there</dc:title>
  <cp:lastModifiedBy>冠宇 陳</cp:lastModifiedBy>
  <cp:revision>51</cp:revision>
  <dcterms:modified xsi:type="dcterms:W3CDTF">2023-09-16T15:59:10Z</dcterms:modified>
</cp:coreProperties>
</file>